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r:id="rId1"/>
    <p:sldMasterId r:id="rId2"/>
  </p:sldMasterIdLst>
  <p:notesMasterIdLst>
    <p:notesMasterId r:id="rId15"/>
  </p:notesMasterIdLst>
  <p:handoutMasterIdLst>
    <p:handoutMasterId r:id="rId16"/>
  </p:handoutMasterIdLst>
  <p:sldIdLst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2" r:id="rId13"/>
    <p:sldId id="294" r:id="rId14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7E0000"/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9193" autoAdjust="0"/>
    <p:restoredTop sz="92385" autoAdjust="0"/>
  </p:normalViewPr>
  <p:slideViewPr>
    <p:cSldViewPr snapToGrid="0">
      <p:cViewPr varScale="1">
        <p:scale>
          <a:sx n="101" d="100"/>
          <a:sy n="101" d="100"/>
        </p:scale>
        <p:origin x="-408" y="-104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theme" Target="theme/theme1.xml"/><Relationship Id="rId4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49E45-CD76-C24A-982F-49CFF548922C}" type="doc">
      <dgm:prSet loTypeId="urn:microsoft.com/office/officeart/2005/8/layout/default#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79F896-6609-9842-AEE2-A6568B734619}">
      <dgm:prSet phldrT="[Text]"/>
      <dgm:spPr/>
      <dgm:t>
        <a:bodyPr/>
        <a:lstStyle/>
        <a:p>
          <a:r>
            <a:rPr lang="en-US" dirty="0" smtClean="0"/>
            <a:t>30 million SMEs </a:t>
          </a:r>
          <a:endParaRPr lang="en-US" dirty="0"/>
        </a:p>
      </dgm:t>
    </dgm:pt>
    <dgm:pt modelId="{6F6E99AF-D0ED-804D-A9D4-D49843656D6B}" type="parTrans" cxnId="{7A2FEA7D-CD21-704B-A859-2D207CCB38A1}">
      <dgm:prSet/>
      <dgm:spPr/>
      <dgm:t>
        <a:bodyPr/>
        <a:lstStyle/>
        <a:p>
          <a:endParaRPr lang="en-US"/>
        </a:p>
      </dgm:t>
    </dgm:pt>
    <dgm:pt modelId="{BF254141-49BA-C943-9C43-3DFB2F962E14}" type="sibTrans" cxnId="{7A2FEA7D-CD21-704B-A859-2D207CCB38A1}">
      <dgm:prSet/>
      <dgm:spPr/>
      <dgm:t>
        <a:bodyPr/>
        <a:lstStyle/>
        <a:p>
          <a:endParaRPr lang="en-US"/>
        </a:p>
      </dgm:t>
    </dgm:pt>
    <dgm:pt modelId="{7FB584E8-28B2-5A44-A2BA-18147C2758B7}">
      <dgm:prSet phldrT="[Text]"/>
      <dgm:spPr/>
      <dgm:t>
        <a:bodyPr/>
        <a:lstStyle/>
        <a:p>
          <a:r>
            <a:rPr lang="en-US" dirty="0" smtClean="0"/>
            <a:t>Employ 69 million  people</a:t>
          </a:r>
          <a:endParaRPr lang="en-US" dirty="0"/>
        </a:p>
      </dgm:t>
    </dgm:pt>
    <dgm:pt modelId="{C578C5ED-E68F-A849-B344-52216403382D}" type="parTrans" cxnId="{757EB503-C906-F949-84EC-3F2347A4D28D}">
      <dgm:prSet/>
      <dgm:spPr/>
      <dgm:t>
        <a:bodyPr/>
        <a:lstStyle/>
        <a:p>
          <a:endParaRPr lang="en-US"/>
        </a:p>
      </dgm:t>
    </dgm:pt>
    <dgm:pt modelId="{E52BDFB2-0BF5-274C-87B7-C150D51B7AD8}" type="sibTrans" cxnId="{757EB503-C906-F949-84EC-3F2347A4D28D}">
      <dgm:prSet/>
      <dgm:spPr/>
      <dgm:t>
        <a:bodyPr/>
        <a:lstStyle/>
        <a:p>
          <a:endParaRPr lang="en-US"/>
        </a:p>
      </dgm:t>
    </dgm:pt>
    <dgm:pt modelId="{72CE3A99-B5AC-8244-8F84-E233C8BD3789}">
      <dgm:prSet phldrT="[Text]"/>
      <dgm:spPr/>
      <dgm:t>
        <a:bodyPr/>
        <a:lstStyle/>
        <a:p>
          <a:r>
            <a:rPr lang="en-US" dirty="0" smtClean="0"/>
            <a:t>Contribute 45% of the industrial output</a:t>
          </a:r>
          <a:endParaRPr lang="en-US" dirty="0"/>
        </a:p>
      </dgm:t>
    </dgm:pt>
    <dgm:pt modelId="{5023540F-4BE0-EC47-B4CD-C8BDCA18C634}" type="parTrans" cxnId="{136B0FF0-CEA5-144E-AC4D-BA13FD209B75}">
      <dgm:prSet/>
      <dgm:spPr/>
      <dgm:t>
        <a:bodyPr/>
        <a:lstStyle/>
        <a:p>
          <a:endParaRPr lang="en-US"/>
        </a:p>
      </dgm:t>
    </dgm:pt>
    <dgm:pt modelId="{A2EDAE89-62C0-9547-BAA0-550E3A035397}" type="sibTrans" cxnId="{136B0FF0-CEA5-144E-AC4D-BA13FD209B75}">
      <dgm:prSet/>
      <dgm:spPr/>
      <dgm:t>
        <a:bodyPr/>
        <a:lstStyle/>
        <a:p>
          <a:endParaRPr lang="en-US"/>
        </a:p>
      </dgm:t>
    </dgm:pt>
    <dgm:pt modelId="{9ACF2A59-7D22-D54F-A80F-67344DE429C5}">
      <dgm:prSet phldrT="[Text]"/>
      <dgm:spPr/>
      <dgm:t>
        <a:bodyPr/>
        <a:lstStyle/>
        <a:p>
          <a:r>
            <a:rPr lang="en-US" dirty="0" smtClean="0"/>
            <a:t>Contribute 40% of the export</a:t>
          </a:r>
          <a:endParaRPr lang="en-US" dirty="0"/>
        </a:p>
      </dgm:t>
    </dgm:pt>
    <dgm:pt modelId="{E7496559-5B00-BF49-AEB1-A9FE74FD133A}" type="parTrans" cxnId="{EC86A235-2158-0149-AA28-DB407B5D3730}">
      <dgm:prSet/>
      <dgm:spPr/>
      <dgm:t>
        <a:bodyPr/>
        <a:lstStyle/>
        <a:p>
          <a:endParaRPr lang="en-US"/>
        </a:p>
      </dgm:t>
    </dgm:pt>
    <dgm:pt modelId="{E2F25A0A-FC54-534B-B653-6E465848F23A}" type="sibTrans" cxnId="{EC86A235-2158-0149-AA28-DB407B5D3730}">
      <dgm:prSet/>
      <dgm:spPr/>
      <dgm:t>
        <a:bodyPr/>
        <a:lstStyle/>
        <a:p>
          <a:endParaRPr lang="en-US"/>
        </a:p>
      </dgm:t>
    </dgm:pt>
    <dgm:pt modelId="{F534FDE7-8E6F-9346-8958-9A6C03F45F18}">
      <dgm:prSet phldrT="[Text]"/>
      <dgm:spPr/>
      <dgm:t>
        <a:bodyPr/>
        <a:lstStyle/>
        <a:p>
          <a:r>
            <a:rPr lang="en-US" smtClean="0"/>
            <a:t>95% are in informal sector</a:t>
          </a:r>
          <a:endParaRPr lang="en-US" dirty="0"/>
        </a:p>
      </dgm:t>
    </dgm:pt>
    <dgm:pt modelId="{B3198A44-400B-A34F-9E78-11F8340478ED}" type="parTrans" cxnId="{BB712C00-C13D-044D-AADD-FB35ACCD33FE}">
      <dgm:prSet/>
      <dgm:spPr/>
      <dgm:t>
        <a:bodyPr/>
        <a:lstStyle/>
        <a:p>
          <a:endParaRPr lang="en-US"/>
        </a:p>
      </dgm:t>
    </dgm:pt>
    <dgm:pt modelId="{01A9403F-1663-5443-9345-A538BD8639F4}" type="sibTrans" cxnId="{BB712C00-C13D-044D-AADD-FB35ACCD33FE}">
      <dgm:prSet/>
      <dgm:spPr/>
      <dgm:t>
        <a:bodyPr/>
        <a:lstStyle/>
        <a:p>
          <a:endParaRPr lang="en-US"/>
        </a:p>
      </dgm:t>
    </dgm:pt>
    <dgm:pt modelId="{2633DA29-03E7-E840-87A0-E01892FD1905}" type="pres">
      <dgm:prSet presAssocID="{61C49E45-CD76-C24A-982F-49CFF54892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5E6D55-39FD-6746-A259-4F7BA8C6173C}" type="pres">
      <dgm:prSet presAssocID="{BC79F896-6609-9842-AEE2-A6568B73461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6BCE9-5BE6-6B42-8B7E-19F29FFB844B}" type="pres">
      <dgm:prSet presAssocID="{BF254141-49BA-C943-9C43-3DFB2F962E14}" presName="sibTrans" presStyleCnt="0"/>
      <dgm:spPr/>
      <dgm:t>
        <a:bodyPr/>
        <a:lstStyle/>
        <a:p>
          <a:endParaRPr lang="en-US"/>
        </a:p>
      </dgm:t>
    </dgm:pt>
    <dgm:pt modelId="{D2F89402-5A6F-7248-93D1-9BEA050C0C35}" type="pres">
      <dgm:prSet presAssocID="{7FB584E8-28B2-5A44-A2BA-18147C2758B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DBD215-75A1-0544-B127-23B6D0BCE51F}" type="pres">
      <dgm:prSet presAssocID="{E52BDFB2-0BF5-274C-87B7-C150D51B7AD8}" presName="sibTrans" presStyleCnt="0"/>
      <dgm:spPr/>
      <dgm:t>
        <a:bodyPr/>
        <a:lstStyle/>
        <a:p>
          <a:endParaRPr lang="en-US"/>
        </a:p>
      </dgm:t>
    </dgm:pt>
    <dgm:pt modelId="{A9533C5C-22BC-5E4B-8D9A-BD66638A6BE1}" type="pres">
      <dgm:prSet presAssocID="{72CE3A99-B5AC-8244-8F84-E233C8BD378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72C199-C148-7645-B5C6-DC51CE650540}" type="pres">
      <dgm:prSet presAssocID="{A2EDAE89-62C0-9547-BAA0-550E3A035397}" presName="sibTrans" presStyleCnt="0"/>
      <dgm:spPr/>
      <dgm:t>
        <a:bodyPr/>
        <a:lstStyle/>
        <a:p>
          <a:endParaRPr lang="en-US"/>
        </a:p>
      </dgm:t>
    </dgm:pt>
    <dgm:pt modelId="{EEB625AD-7A86-2148-B66B-54EDD092C974}" type="pres">
      <dgm:prSet presAssocID="{9ACF2A59-7D22-D54F-A80F-67344DE429C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60081B-4EE2-0A43-8E04-A54845F39E80}" type="pres">
      <dgm:prSet presAssocID="{E2F25A0A-FC54-534B-B653-6E465848F23A}" presName="sibTrans" presStyleCnt="0"/>
      <dgm:spPr/>
      <dgm:t>
        <a:bodyPr/>
        <a:lstStyle/>
        <a:p>
          <a:endParaRPr lang="en-US"/>
        </a:p>
      </dgm:t>
    </dgm:pt>
    <dgm:pt modelId="{664A5B0C-AA25-4849-B221-E4DC1ECDB779}" type="pres">
      <dgm:prSet presAssocID="{F534FDE7-8E6F-9346-8958-9A6C03F45F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C3B226-13A7-584C-831D-40612B418111}" type="presOf" srcId="{72CE3A99-B5AC-8244-8F84-E233C8BD3789}" destId="{A9533C5C-22BC-5E4B-8D9A-BD66638A6BE1}" srcOrd="0" destOrd="0" presId="urn:microsoft.com/office/officeart/2005/8/layout/default#1"/>
    <dgm:cxn modelId="{CEF16F9B-F394-A84C-8636-DC4AFDFBBE75}" type="presOf" srcId="{7FB584E8-28B2-5A44-A2BA-18147C2758B7}" destId="{D2F89402-5A6F-7248-93D1-9BEA050C0C35}" srcOrd="0" destOrd="0" presId="urn:microsoft.com/office/officeart/2005/8/layout/default#1"/>
    <dgm:cxn modelId="{757EB503-C906-F949-84EC-3F2347A4D28D}" srcId="{61C49E45-CD76-C24A-982F-49CFF548922C}" destId="{7FB584E8-28B2-5A44-A2BA-18147C2758B7}" srcOrd="1" destOrd="0" parTransId="{C578C5ED-E68F-A849-B344-52216403382D}" sibTransId="{E52BDFB2-0BF5-274C-87B7-C150D51B7AD8}"/>
    <dgm:cxn modelId="{BB712C00-C13D-044D-AADD-FB35ACCD33FE}" srcId="{61C49E45-CD76-C24A-982F-49CFF548922C}" destId="{F534FDE7-8E6F-9346-8958-9A6C03F45F18}" srcOrd="4" destOrd="0" parTransId="{B3198A44-400B-A34F-9E78-11F8340478ED}" sibTransId="{01A9403F-1663-5443-9345-A538BD8639F4}"/>
    <dgm:cxn modelId="{136B0FF0-CEA5-144E-AC4D-BA13FD209B75}" srcId="{61C49E45-CD76-C24A-982F-49CFF548922C}" destId="{72CE3A99-B5AC-8244-8F84-E233C8BD3789}" srcOrd="2" destOrd="0" parTransId="{5023540F-4BE0-EC47-B4CD-C8BDCA18C634}" sibTransId="{A2EDAE89-62C0-9547-BAA0-550E3A035397}"/>
    <dgm:cxn modelId="{7A2FEA7D-CD21-704B-A859-2D207CCB38A1}" srcId="{61C49E45-CD76-C24A-982F-49CFF548922C}" destId="{BC79F896-6609-9842-AEE2-A6568B734619}" srcOrd="0" destOrd="0" parTransId="{6F6E99AF-D0ED-804D-A9D4-D49843656D6B}" sibTransId="{BF254141-49BA-C943-9C43-3DFB2F962E14}"/>
    <dgm:cxn modelId="{236CA106-AF96-3D4A-899A-4896EBB6FEDD}" type="presOf" srcId="{9ACF2A59-7D22-D54F-A80F-67344DE429C5}" destId="{EEB625AD-7A86-2148-B66B-54EDD092C974}" srcOrd="0" destOrd="0" presId="urn:microsoft.com/office/officeart/2005/8/layout/default#1"/>
    <dgm:cxn modelId="{6E546666-B7D9-304C-AB33-6E8F883675C3}" type="presOf" srcId="{BC79F896-6609-9842-AEE2-A6568B734619}" destId="{AC5E6D55-39FD-6746-A259-4F7BA8C6173C}" srcOrd="0" destOrd="0" presId="urn:microsoft.com/office/officeart/2005/8/layout/default#1"/>
    <dgm:cxn modelId="{1B524C30-0660-8049-9D41-F32C31B5D26C}" type="presOf" srcId="{61C49E45-CD76-C24A-982F-49CFF548922C}" destId="{2633DA29-03E7-E840-87A0-E01892FD1905}" srcOrd="0" destOrd="0" presId="urn:microsoft.com/office/officeart/2005/8/layout/default#1"/>
    <dgm:cxn modelId="{5DE473D9-9EA9-E143-A803-8B809A102B62}" type="presOf" srcId="{F534FDE7-8E6F-9346-8958-9A6C03F45F18}" destId="{664A5B0C-AA25-4849-B221-E4DC1ECDB779}" srcOrd="0" destOrd="0" presId="urn:microsoft.com/office/officeart/2005/8/layout/default#1"/>
    <dgm:cxn modelId="{EC86A235-2158-0149-AA28-DB407B5D3730}" srcId="{61C49E45-CD76-C24A-982F-49CFF548922C}" destId="{9ACF2A59-7D22-D54F-A80F-67344DE429C5}" srcOrd="3" destOrd="0" parTransId="{E7496559-5B00-BF49-AEB1-A9FE74FD133A}" sibTransId="{E2F25A0A-FC54-534B-B653-6E465848F23A}"/>
    <dgm:cxn modelId="{F365683C-9C0F-8A43-ACE4-70C8F786B7B1}" type="presParOf" srcId="{2633DA29-03E7-E840-87A0-E01892FD1905}" destId="{AC5E6D55-39FD-6746-A259-4F7BA8C6173C}" srcOrd="0" destOrd="0" presId="urn:microsoft.com/office/officeart/2005/8/layout/default#1"/>
    <dgm:cxn modelId="{2327A5E7-6C72-C145-B557-C4F25D3AC22B}" type="presParOf" srcId="{2633DA29-03E7-E840-87A0-E01892FD1905}" destId="{3756BCE9-5BE6-6B42-8B7E-19F29FFB844B}" srcOrd="1" destOrd="0" presId="urn:microsoft.com/office/officeart/2005/8/layout/default#1"/>
    <dgm:cxn modelId="{1A11DB70-338D-1149-8B4C-F825569D5244}" type="presParOf" srcId="{2633DA29-03E7-E840-87A0-E01892FD1905}" destId="{D2F89402-5A6F-7248-93D1-9BEA050C0C35}" srcOrd="2" destOrd="0" presId="urn:microsoft.com/office/officeart/2005/8/layout/default#1"/>
    <dgm:cxn modelId="{3486F891-2CF7-5642-B6F0-99DA1D45F730}" type="presParOf" srcId="{2633DA29-03E7-E840-87A0-E01892FD1905}" destId="{37DBD215-75A1-0544-B127-23B6D0BCE51F}" srcOrd="3" destOrd="0" presId="urn:microsoft.com/office/officeart/2005/8/layout/default#1"/>
    <dgm:cxn modelId="{7702F1D7-7D0B-7645-BCA8-621443C57D65}" type="presParOf" srcId="{2633DA29-03E7-E840-87A0-E01892FD1905}" destId="{A9533C5C-22BC-5E4B-8D9A-BD66638A6BE1}" srcOrd="4" destOrd="0" presId="urn:microsoft.com/office/officeart/2005/8/layout/default#1"/>
    <dgm:cxn modelId="{067FD431-01DD-6946-B043-925C6437BA73}" type="presParOf" srcId="{2633DA29-03E7-E840-87A0-E01892FD1905}" destId="{5472C199-C148-7645-B5C6-DC51CE650540}" srcOrd="5" destOrd="0" presId="urn:microsoft.com/office/officeart/2005/8/layout/default#1"/>
    <dgm:cxn modelId="{1CF84337-4F85-054A-947B-11DE11A595AB}" type="presParOf" srcId="{2633DA29-03E7-E840-87A0-E01892FD1905}" destId="{EEB625AD-7A86-2148-B66B-54EDD092C974}" srcOrd="6" destOrd="0" presId="urn:microsoft.com/office/officeart/2005/8/layout/default#1"/>
    <dgm:cxn modelId="{6A672C41-0275-6845-99C2-09886FCD9AD9}" type="presParOf" srcId="{2633DA29-03E7-E840-87A0-E01892FD1905}" destId="{6760081B-4EE2-0A43-8E04-A54845F39E80}" srcOrd="7" destOrd="0" presId="urn:microsoft.com/office/officeart/2005/8/layout/default#1"/>
    <dgm:cxn modelId="{ADE8BB6C-57CB-FF40-A0F7-591ACA88450E}" type="presParOf" srcId="{2633DA29-03E7-E840-87A0-E01892FD1905}" destId="{664A5B0C-AA25-4849-B221-E4DC1ECDB77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:a="http://schemas.openxmlformats.org/drawingml/2006/main" xmlns:dgm="http://schemas.openxmlformats.org/drawingml/2006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E6D55-39FD-6746-A259-4F7BA8C6173C}">
      <dsp:nvSpPr>
        <dsp:cNvPr id="0" name=""/>
        <dsp:cNvSpPr/>
      </dsp:nvSpPr>
      <dsp:spPr>
        <a:xfrm>
          <a:off x="0" y="607196"/>
          <a:ext cx="2495319" cy="14971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30 million SMEs </a:t>
          </a:r>
          <a:endParaRPr lang="en-US" sz="2600" kern="1200" dirty="0"/>
        </a:p>
      </dsp:txBody>
      <dsp:txXfrm>
        <a:off x="0" y="607196"/>
        <a:ext cx="2495319" cy="1497191"/>
      </dsp:txXfrm>
    </dsp:sp>
    <dsp:sp modelId="{D2F89402-5A6F-7248-93D1-9BEA050C0C35}">
      <dsp:nvSpPr>
        <dsp:cNvPr id="0" name=""/>
        <dsp:cNvSpPr/>
      </dsp:nvSpPr>
      <dsp:spPr>
        <a:xfrm>
          <a:off x="2744850" y="607196"/>
          <a:ext cx="2495319" cy="14971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Employ 69 million  people</a:t>
          </a:r>
          <a:endParaRPr lang="en-US" sz="2600" kern="1200" dirty="0"/>
        </a:p>
      </dsp:txBody>
      <dsp:txXfrm>
        <a:off x="2744850" y="607196"/>
        <a:ext cx="2495319" cy="1497191"/>
      </dsp:txXfrm>
    </dsp:sp>
    <dsp:sp modelId="{A9533C5C-22BC-5E4B-8D9A-BD66638A6BE1}">
      <dsp:nvSpPr>
        <dsp:cNvPr id="0" name=""/>
        <dsp:cNvSpPr/>
      </dsp:nvSpPr>
      <dsp:spPr>
        <a:xfrm>
          <a:off x="5489701" y="607196"/>
          <a:ext cx="2495319" cy="14971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Contribute 45% of the industrial output</a:t>
          </a:r>
          <a:endParaRPr lang="en-US" sz="2600" kern="1200" dirty="0"/>
        </a:p>
      </dsp:txBody>
      <dsp:txXfrm>
        <a:off x="5489701" y="607196"/>
        <a:ext cx="2495319" cy="1497191"/>
      </dsp:txXfrm>
    </dsp:sp>
    <dsp:sp modelId="{EEB625AD-7A86-2148-B66B-54EDD092C974}">
      <dsp:nvSpPr>
        <dsp:cNvPr id="0" name=""/>
        <dsp:cNvSpPr/>
      </dsp:nvSpPr>
      <dsp:spPr>
        <a:xfrm>
          <a:off x="1372425" y="2353919"/>
          <a:ext cx="2495319" cy="14971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Contribute 40% of the export</a:t>
          </a:r>
          <a:endParaRPr lang="en-US" sz="2600" kern="1200" dirty="0"/>
        </a:p>
      </dsp:txBody>
      <dsp:txXfrm>
        <a:off x="1372425" y="2353919"/>
        <a:ext cx="2495319" cy="1497191"/>
      </dsp:txXfrm>
    </dsp:sp>
    <dsp:sp modelId="{664A5B0C-AA25-4849-B221-E4DC1ECDB779}">
      <dsp:nvSpPr>
        <dsp:cNvPr id="0" name=""/>
        <dsp:cNvSpPr/>
      </dsp:nvSpPr>
      <dsp:spPr>
        <a:xfrm>
          <a:off x="4117276" y="2353919"/>
          <a:ext cx="2495319" cy="14971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95% are in informal sector</a:t>
          </a:r>
          <a:endParaRPr lang="en-US" sz="2600" kern="1200" dirty="0"/>
        </a:p>
      </dsp:txBody>
      <dsp:txXfrm>
        <a:off x="4117276" y="2353919"/>
        <a:ext cx="2495319" cy="1497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pPr/>
              <a:t>3/14/13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pPr/>
              <a:t>3/14/13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64289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pPr/>
              <a:t>3/14/13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pPr/>
              <a:t>3/14/13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pPr/>
              <a:t>3/14/13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pPr/>
              <a:t>3/14/13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pPr/>
              <a:t>3/14/13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2626-14E4-1942-9E50-910A6D82BBA3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F2C8EA-3213-1D45-A1A5-EF2420071F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384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2626-14E4-1942-9E50-910A6D82BBA3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F2C8EA-3213-1D45-A1A5-EF2420071F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430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2626-14E4-1942-9E50-910A6D82BBA3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F2C8EA-3213-1D45-A1A5-EF2420071F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57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1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2.xml"/><Relationship Id="rId3" Type="http://schemas.openxmlformats.org/officeDocument/2006/relationships/image" Target="../media/image3.gif"/><Relationship Id="rId5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8" name="Grafik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Grafik 7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3/14/13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pPr/>
              <a:t>3/14/13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29141"/>
            <a:ext cx="7772400" cy="681718"/>
          </a:xfrm>
        </p:spPr>
        <p:txBody>
          <a:bodyPr/>
          <a:lstStyle/>
          <a:p>
            <a:r>
              <a:rPr lang="en-US" dirty="0" smtClean="0"/>
              <a:t>Financing Energy MSME </a:t>
            </a:r>
            <a:r>
              <a:rPr lang="en-US" sz="2400" dirty="0" smtClean="0"/>
              <a:t>Challenges and Way Forward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86629"/>
            <a:ext cx="6400800" cy="1012371"/>
          </a:xfrm>
        </p:spPr>
        <p:txBody>
          <a:bodyPr/>
          <a:lstStyle/>
          <a:p>
            <a:r>
              <a:rPr lang="en-US" dirty="0" smtClean="0"/>
              <a:t>Santosh Singh</a:t>
            </a:r>
          </a:p>
          <a:p>
            <a:r>
              <a:rPr lang="en-US" dirty="0" smtClean="0"/>
              <a:t>GIZ India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1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572" y="9752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Success Stories from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57" y="1649713"/>
            <a:ext cx="7776000" cy="38160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SELCO Revolving Fund for energy entrepreneurs</a:t>
            </a:r>
          </a:p>
          <a:p>
            <a:r>
              <a:rPr lang="en-US" sz="2200" dirty="0" smtClean="0"/>
              <a:t>S3IDF Social Merchant Banking Approach</a:t>
            </a:r>
          </a:p>
          <a:p>
            <a:r>
              <a:rPr lang="en-US" sz="2200" dirty="0" smtClean="0"/>
              <a:t>Interest Rate Subsidies / Accelerated Depreciation</a:t>
            </a:r>
          </a:p>
          <a:p>
            <a:pPr lvl="1"/>
            <a:r>
              <a:rPr lang="en-US" sz="2200" dirty="0" smtClean="0"/>
              <a:t>Wind Energy Sector</a:t>
            </a:r>
          </a:p>
          <a:p>
            <a:r>
              <a:rPr lang="en-US" sz="2200" dirty="0" smtClean="0"/>
              <a:t>Power Purchase Agreements</a:t>
            </a:r>
          </a:p>
          <a:p>
            <a:pPr lvl="1"/>
            <a:r>
              <a:rPr lang="en-US" sz="2200" dirty="0" smtClean="0"/>
              <a:t>Biomass or renewable based power plants</a:t>
            </a:r>
          </a:p>
          <a:p>
            <a:r>
              <a:rPr lang="en-US" sz="2200" dirty="0" smtClean="0"/>
              <a:t>Renewable Energy Certificates / RPOs</a:t>
            </a:r>
          </a:p>
          <a:p>
            <a:pPr lvl="1"/>
            <a:r>
              <a:rPr lang="en-US" sz="2200" dirty="0" smtClean="0"/>
              <a:t>States need to source a certain percentage of their power consumption through renewables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071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GIZ Interventions: Understanding Financial Barriers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4" y="1635352"/>
            <a:ext cx="8305800" cy="4678362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There are various subcategories within renewable energy sectors, based on</a:t>
            </a:r>
          </a:p>
          <a:p>
            <a:pPr lvl="1"/>
            <a:r>
              <a:rPr lang="en-US" sz="2200" dirty="0" smtClean="0"/>
              <a:t>Capacity, Technology, Business Model, Customers</a:t>
            </a:r>
          </a:p>
          <a:p>
            <a:r>
              <a:rPr lang="en-US" sz="2200" dirty="0" smtClean="0"/>
              <a:t>Each of these categories have very distinct risk and return profile as well as resource requirements. </a:t>
            </a:r>
          </a:p>
          <a:p>
            <a:r>
              <a:rPr lang="en-US" sz="2200" dirty="0" smtClean="0"/>
              <a:t>The requirements differ in terms of  source of finance (Venture Funds, Banks, Guarantee Funds etc.) and in forms of finance (debt, equity, guarantee, interest subsidy etc.).   </a:t>
            </a:r>
          </a:p>
          <a:p>
            <a:r>
              <a:rPr lang="en-US" sz="2200" dirty="0"/>
              <a:t>The resource requirement and availability also </a:t>
            </a:r>
            <a:r>
              <a:rPr lang="en-US" sz="2200" dirty="0" smtClean="0"/>
              <a:t>depend </a:t>
            </a:r>
            <a:r>
              <a:rPr lang="en-US" sz="2200" dirty="0"/>
              <a:t>on the different stages of growth of the RE Enterprises. Each stage of growth </a:t>
            </a:r>
            <a:r>
              <a:rPr lang="en-US" sz="2200" dirty="0" smtClean="0"/>
              <a:t>has </a:t>
            </a:r>
            <a:r>
              <a:rPr lang="en-US" sz="2200" dirty="0"/>
              <a:t>its unique needs.</a:t>
            </a:r>
          </a:p>
          <a:p>
            <a:r>
              <a:rPr lang="en-US" sz="2200" dirty="0"/>
              <a:t>Mapping of sources, needs and product availability, critical to identify the gaps.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40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64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Thank You.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Santosh.k.singh@giz.de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971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18143"/>
            <a:ext cx="7776000" cy="617928"/>
          </a:xfrm>
        </p:spPr>
        <p:txBody>
          <a:bodyPr/>
          <a:lstStyle/>
          <a:p>
            <a:r>
              <a:rPr lang="en-US" dirty="0" smtClean="0"/>
              <a:t>MSMEs in India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9780170"/>
              </p:ext>
            </p:extLst>
          </p:nvPr>
        </p:nvGraphicFramePr>
        <p:xfrm>
          <a:off x="574779" y="1714597"/>
          <a:ext cx="7985021" cy="445830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138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/>
          <a:lstStyle/>
          <a:p>
            <a:r>
              <a:rPr lang="en-US" dirty="0" smtClean="0"/>
              <a:t>Demand for 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43" y="1618343"/>
            <a:ext cx="8229600" cy="406595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MSME sector’s finance demand is estimated at $650 billion</a:t>
            </a:r>
          </a:p>
          <a:p>
            <a:pPr lvl="1"/>
            <a:r>
              <a:rPr lang="en-US" sz="2200" dirty="0" smtClean="0"/>
              <a:t>80% of the demand coming from informal sector</a:t>
            </a:r>
          </a:p>
          <a:p>
            <a:r>
              <a:rPr lang="en-US" sz="2200" dirty="0" smtClean="0"/>
              <a:t>Formal sources of finance supply $140 billion</a:t>
            </a:r>
          </a:p>
          <a:p>
            <a:r>
              <a:rPr lang="en-US" sz="2200" dirty="0" smtClean="0"/>
              <a:t>An estimated 67% of enterprises remain un-served by formal financial sector.</a:t>
            </a:r>
          </a:p>
          <a:p>
            <a:pPr marL="0" indent="0">
              <a:buNone/>
            </a:pPr>
            <a:r>
              <a:rPr lang="en-US" sz="1600" dirty="0" smtClean="0"/>
              <a:t>Source: IFC-</a:t>
            </a:r>
            <a:r>
              <a:rPr lang="en-US" sz="1600" dirty="0" err="1" smtClean="0"/>
              <a:t>Intellecap</a:t>
            </a:r>
            <a:r>
              <a:rPr lang="en-US" sz="1600" dirty="0" smtClean="0"/>
              <a:t> Study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17714" y="4604099"/>
            <a:ext cx="85634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All kinds of MSME are struggling for finance;  Energy MSME are struggling comparatively more than others.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21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Financing MSME: Challenges for FIs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85" y="1631571"/>
            <a:ext cx="7776000" cy="4736572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Information </a:t>
            </a:r>
            <a:r>
              <a:rPr lang="en-US" sz="3200" dirty="0"/>
              <a:t>asymmetry</a:t>
            </a:r>
          </a:p>
          <a:p>
            <a:pPr lvl="1"/>
            <a:r>
              <a:rPr lang="en-US" sz="3200" dirty="0"/>
              <a:t>lack of financial information </a:t>
            </a:r>
          </a:p>
          <a:p>
            <a:r>
              <a:rPr lang="en-US" sz="3200" dirty="0"/>
              <a:t>High Risk</a:t>
            </a:r>
          </a:p>
          <a:p>
            <a:pPr lvl="1"/>
            <a:r>
              <a:rPr lang="en-US" sz="3200" dirty="0"/>
              <a:t>High failure rates</a:t>
            </a:r>
          </a:p>
          <a:p>
            <a:pPr lvl="1"/>
            <a:r>
              <a:rPr lang="en-US" sz="3200" dirty="0"/>
              <a:t>Little or no collateral</a:t>
            </a:r>
          </a:p>
          <a:p>
            <a:pPr lvl="1"/>
            <a:r>
              <a:rPr lang="en-US" sz="3200" dirty="0"/>
              <a:t>Low capitalization </a:t>
            </a:r>
          </a:p>
          <a:p>
            <a:pPr lvl="1"/>
            <a:r>
              <a:rPr lang="en-US" sz="3200" dirty="0"/>
              <a:t>Vulnerability to market risk</a:t>
            </a:r>
          </a:p>
          <a:p>
            <a:r>
              <a:rPr lang="en-US" sz="3200" dirty="0"/>
              <a:t>Inability to assess</a:t>
            </a:r>
          </a:p>
          <a:p>
            <a:pPr lvl="1"/>
            <a:r>
              <a:rPr lang="en-US" sz="3200" dirty="0"/>
              <a:t>Technology</a:t>
            </a:r>
          </a:p>
          <a:p>
            <a:pPr lvl="1"/>
            <a:r>
              <a:rPr lang="en-US" sz="3200" dirty="0"/>
              <a:t>Business Model</a:t>
            </a:r>
          </a:p>
          <a:p>
            <a:pPr lvl="1"/>
            <a:r>
              <a:rPr lang="en-US" sz="3200" dirty="0"/>
              <a:t>Team capabilities 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430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29" y="830057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Energy MSME: Understanding Risks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15" y="1618343"/>
            <a:ext cx="382172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/>
              <a:t>Technology / Technical Risk</a:t>
            </a:r>
          </a:p>
          <a:p>
            <a:pPr lvl="1"/>
            <a:r>
              <a:rPr lang="en-US" sz="2200" dirty="0" smtClean="0"/>
              <a:t>Immature or early stage technologies</a:t>
            </a:r>
          </a:p>
          <a:p>
            <a:pPr lvl="1"/>
            <a:r>
              <a:rPr lang="en-US" sz="2200" dirty="0" smtClean="0"/>
              <a:t>Natural Resource Availability Assessment</a:t>
            </a:r>
          </a:p>
          <a:p>
            <a:pPr lvl="1"/>
            <a:r>
              <a:rPr lang="en-US" sz="2200" dirty="0" smtClean="0"/>
              <a:t>Poor technology performance data </a:t>
            </a:r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12677" y="1600200"/>
            <a:ext cx="382172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100" indent="0">
              <a:spcBef>
                <a:spcPts val="400"/>
              </a:spcBef>
              <a:spcAft>
                <a:spcPts val="800"/>
              </a:spcAft>
              <a:buNone/>
              <a:tabLst>
                <a:tab pos="2190750" algn="l"/>
              </a:tabLst>
            </a:pPr>
            <a:r>
              <a:rPr lang="en-US" sz="2200" dirty="0">
                <a:solidFill>
                  <a:srgbClr val="6E6452"/>
                </a:solidFill>
              </a:rPr>
              <a:t>Outcome Risk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Uncertainty of delivering public interest goals objective 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Limited public resources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Budget constraints</a:t>
            </a:r>
          </a:p>
          <a:p>
            <a:pPr marL="55440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endParaRPr lang="en-US" sz="2000" b="0" dirty="0">
              <a:solidFill>
                <a:srgbClr val="6E6452"/>
              </a:solidFill>
            </a:endParaRPr>
          </a:p>
          <a:p>
            <a:pPr marL="97200" lvl="1" indent="0">
              <a:spcBef>
                <a:spcPts val="400"/>
              </a:spcBef>
              <a:spcAft>
                <a:spcPts val="800"/>
              </a:spcAft>
              <a:buNone/>
              <a:tabLst>
                <a:tab pos="2190750" algn="l"/>
              </a:tabLst>
            </a:pPr>
            <a:r>
              <a:rPr lang="en-US" sz="1400" b="0" dirty="0" smtClean="0">
                <a:solidFill>
                  <a:srgbClr val="6E6452"/>
                </a:solidFill>
              </a:rPr>
              <a:t>Source: Climate Policy Initiative  Study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91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85" y="938915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Energy MSME: Understanding Risks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2277" y="1727200"/>
            <a:ext cx="382172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/>
              <a:t>Policy and Social Risks</a:t>
            </a:r>
          </a:p>
          <a:p>
            <a:pPr lvl="1"/>
            <a:r>
              <a:rPr lang="en-US" sz="2200" dirty="0" smtClean="0"/>
              <a:t>Short Term Policies, long break-even period</a:t>
            </a:r>
          </a:p>
          <a:p>
            <a:pPr lvl="1"/>
            <a:r>
              <a:rPr lang="en-US" sz="2200" dirty="0" smtClean="0"/>
              <a:t>Dependence on government support and public finance</a:t>
            </a:r>
          </a:p>
          <a:p>
            <a:pPr lvl="1"/>
            <a:r>
              <a:rPr lang="en-US" sz="2200" dirty="0" smtClean="0"/>
              <a:t>Environmental Impact and social resistance</a:t>
            </a:r>
          </a:p>
          <a:p>
            <a:pPr lvl="1"/>
            <a:endParaRPr lang="en-US" sz="2200" dirty="0"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7754" y="1690915"/>
            <a:ext cx="382172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100" indent="0">
              <a:spcBef>
                <a:spcPts val="400"/>
              </a:spcBef>
              <a:spcAft>
                <a:spcPts val="800"/>
              </a:spcAft>
              <a:buNone/>
              <a:tabLst>
                <a:tab pos="2190750" algn="l"/>
              </a:tabLst>
            </a:pPr>
            <a:r>
              <a:rPr lang="en-US" sz="2200" dirty="0">
                <a:solidFill>
                  <a:srgbClr val="6E6452"/>
                </a:solidFill>
              </a:rPr>
              <a:t>Market Risk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High cost of capital 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Long investment period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High upfront cost of projects</a:t>
            </a:r>
          </a:p>
          <a:p>
            <a:pPr marL="840150" lvl="1" indent="-360000">
              <a:spcBef>
                <a:spcPts val="400"/>
              </a:spcBef>
              <a:spcAft>
                <a:spcPts val="800"/>
              </a:spcAft>
              <a:buFont typeface="Arial" pitchFamily="34" charset="0"/>
              <a:buChar char="•"/>
              <a:tabLst>
                <a:tab pos="2190750" algn="l"/>
              </a:tabLst>
            </a:pPr>
            <a:r>
              <a:rPr lang="en-US" sz="2200" b="0" dirty="0">
                <a:solidFill>
                  <a:srgbClr val="6E6452"/>
                </a:solidFill>
              </a:rPr>
              <a:t>Lack of historical data on green investments/lack of familiarity of investors</a:t>
            </a:r>
          </a:p>
          <a:p>
            <a:pPr lvl="1"/>
            <a:endParaRPr lang="en-US" sz="2200" b="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56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Overcoming Challenges: The Instruments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2780414"/>
              </p:ext>
            </p:extLst>
          </p:nvPr>
        </p:nvGraphicFramePr>
        <p:xfrm>
          <a:off x="163287" y="1660769"/>
          <a:ext cx="8980713" cy="4615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3571"/>
                <a:gridCol w="2993571"/>
                <a:gridCol w="2993571"/>
              </a:tblGrid>
              <a:tr h="76747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Contracts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Enhancing</a:t>
                      </a:r>
                      <a:r>
                        <a:rPr lang="en-US" sz="2400" baseline="0" dirty="0" smtClean="0"/>
                        <a:t> Credits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Insurance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Operation</a:t>
                      </a:r>
                      <a:r>
                        <a:rPr lang="en-US" sz="2200" baseline="0" dirty="0" smtClean="0"/>
                        <a:t> and Maintenance Contracts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Interest Rate Subsidy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Private Insurance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Emissions Reduction Purchase Contracts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Letter of Credit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Public</a:t>
                      </a:r>
                      <a:r>
                        <a:rPr lang="en-US" sz="2200" baseline="0" dirty="0" smtClean="0"/>
                        <a:t> Political Risk Insurance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Power Purchase Agreements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First Loss Insurance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Private Political Risk Insurance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Loan and Credit Guarantee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Securitization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490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Overcoming Challenges: The Instruments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3794398"/>
              </p:ext>
            </p:extLst>
          </p:nvPr>
        </p:nvGraphicFramePr>
        <p:xfrm>
          <a:off x="18143" y="1805912"/>
          <a:ext cx="9144000" cy="4686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6747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Revenue Support Policy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Direct</a:t>
                      </a:r>
                      <a:r>
                        <a:rPr lang="en-US" sz="2400" baseline="0" dirty="0" smtClean="0"/>
                        <a:t> Investment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Capacity</a:t>
                      </a:r>
                      <a:r>
                        <a:rPr lang="en-US" sz="2400" baseline="0" dirty="0" smtClean="0"/>
                        <a:t> Building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Feed</a:t>
                      </a:r>
                      <a:r>
                        <a:rPr lang="en-US" sz="2200" baseline="0" dirty="0" smtClean="0"/>
                        <a:t> in Tariffs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Dedicated Private</a:t>
                      </a:r>
                      <a:r>
                        <a:rPr lang="en-US" sz="2200" baseline="0" dirty="0" smtClean="0"/>
                        <a:t> Equity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Quality Standards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Tradable Permits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Equity Investment by DFIs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Capacity Building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Tax</a:t>
                      </a:r>
                      <a:r>
                        <a:rPr lang="en-US" sz="2200" baseline="0" dirty="0" smtClean="0"/>
                        <a:t> Credits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Concessional Loans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Database</a:t>
                      </a:r>
                      <a:r>
                        <a:rPr lang="en-US" sz="2200" baseline="0" dirty="0" smtClean="0"/>
                        <a:t> and Performance Tracking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Fossil Fuel</a:t>
                      </a:r>
                      <a:r>
                        <a:rPr lang="en-US" sz="2200" baseline="0" dirty="0" smtClean="0"/>
                        <a:t> Subsidy Policy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International Climate Fund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Public Private Partnership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3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00000"/>
            <a:ext cx="7776000" cy="617928"/>
          </a:xfrm>
        </p:spPr>
        <p:txBody>
          <a:bodyPr>
            <a:normAutofit/>
          </a:bodyPr>
          <a:lstStyle/>
          <a:p>
            <a:r>
              <a:rPr lang="en-US" dirty="0" smtClean="0"/>
              <a:t>Success Stories from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12" y="1595285"/>
            <a:ext cx="8115287" cy="4101572"/>
          </a:xfrm>
        </p:spPr>
        <p:txBody>
          <a:bodyPr>
            <a:normAutofit fontScale="92500"/>
          </a:bodyPr>
          <a:lstStyle/>
          <a:p>
            <a:r>
              <a:rPr lang="en-US" sz="2200" dirty="0" smtClean="0"/>
              <a:t>MSME Credit Guarantee Fund Trust</a:t>
            </a:r>
          </a:p>
          <a:p>
            <a:pPr lvl="1"/>
            <a:r>
              <a:rPr lang="en-US" sz="2200" dirty="0" smtClean="0"/>
              <a:t>Provides guarantee covers up to 80%  </a:t>
            </a:r>
          </a:p>
          <a:p>
            <a:pPr lvl="1"/>
            <a:r>
              <a:rPr lang="en-US" sz="2200" dirty="0"/>
              <a:t> M</a:t>
            </a:r>
            <a:r>
              <a:rPr lang="en-US" sz="2200" dirty="0" smtClean="0"/>
              <a:t>ore than 100 member lending institutions</a:t>
            </a:r>
          </a:p>
          <a:p>
            <a:r>
              <a:rPr lang="en-US" sz="2200" dirty="0" smtClean="0"/>
              <a:t>Dedicated Renewable Energy Funds</a:t>
            </a:r>
          </a:p>
          <a:p>
            <a:pPr lvl="1"/>
            <a:r>
              <a:rPr lang="en-US" sz="2200" dirty="0" smtClean="0"/>
              <a:t>DFID, ADB, UNDP and WB have set up/sourced dedicated funds and provided line of credit to existing financial institutions</a:t>
            </a:r>
          </a:p>
          <a:p>
            <a:r>
              <a:rPr lang="en-US" sz="2200" dirty="0" err="1" smtClean="0"/>
              <a:t>Cookstove</a:t>
            </a:r>
            <a:r>
              <a:rPr lang="en-US" sz="2200" dirty="0" smtClean="0"/>
              <a:t> </a:t>
            </a:r>
            <a:r>
              <a:rPr lang="en-US" sz="2200" dirty="0" err="1" smtClean="0"/>
              <a:t>PoA</a:t>
            </a:r>
            <a:r>
              <a:rPr lang="en-US" sz="2200" dirty="0" smtClean="0"/>
              <a:t> for Improved </a:t>
            </a:r>
            <a:r>
              <a:rPr lang="en-US" sz="2200" dirty="0" err="1" smtClean="0"/>
              <a:t>Cookstove</a:t>
            </a:r>
            <a:r>
              <a:rPr lang="en-US" sz="2200" dirty="0" smtClean="0"/>
              <a:t> Enterprises/Consumers</a:t>
            </a:r>
          </a:p>
          <a:p>
            <a:pPr lvl="1"/>
            <a:r>
              <a:rPr lang="en-US" sz="2200" dirty="0" smtClean="0"/>
              <a:t>GIZ submitted national level </a:t>
            </a:r>
            <a:r>
              <a:rPr lang="en-US" sz="2200" dirty="0" err="1" smtClean="0"/>
              <a:t>PoA</a:t>
            </a:r>
            <a:r>
              <a:rPr lang="en-US" sz="2200" dirty="0" smtClean="0"/>
              <a:t>, expected to be registered soon.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22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PPT Format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PPT Format</Template>
  <TotalTime>195</TotalTime>
  <Words>589</Words>
  <Application>Microsoft Macintosh PowerPoint</Application>
  <PresentationFormat>On-screen Show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new PPT Format</vt:lpstr>
      <vt:lpstr>Cover</vt:lpstr>
      <vt:lpstr>Financing Energy MSME Challenges and Way Forward </vt:lpstr>
      <vt:lpstr>MSMEs in India</vt:lpstr>
      <vt:lpstr>Demand for Finance</vt:lpstr>
      <vt:lpstr>Financing MSME: Challenges for FIs</vt:lpstr>
      <vt:lpstr>Energy MSME: Understanding Risks </vt:lpstr>
      <vt:lpstr>Energy MSME: Understanding Risks </vt:lpstr>
      <vt:lpstr>Overcoming Challenges: The Instruments</vt:lpstr>
      <vt:lpstr>Overcoming Challenges: The Instruments</vt:lpstr>
      <vt:lpstr>Success Stories from India</vt:lpstr>
      <vt:lpstr>Success Stories from India</vt:lpstr>
      <vt:lpstr>GIZ Interventions: Understanding Financial Barriers </vt:lpstr>
      <vt:lpstr>Thank You. Santosh.k.singh@giz.de</vt:lpstr>
    </vt:vector>
  </TitlesOfParts>
  <Company>Toshiba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to Clean Cooking Energy</dc:title>
  <dc:creator>Santosh Kumar Singh</dc:creator>
  <cp:keywords>GIZ-Leerfolie</cp:keywords>
  <cp:lastModifiedBy>Niko Spiegel</cp:lastModifiedBy>
  <cp:revision>17</cp:revision>
  <cp:lastPrinted>2012-07-19T10:16:59Z</cp:lastPrinted>
  <dcterms:created xsi:type="dcterms:W3CDTF">2013-03-14T12:13:56Z</dcterms:created>
  <dcterms:modified xsi:type="dcterms:W3CDTF">2013-03-14T13:30:22Z</dcterms:modified>
</cp:coreProperties>
</file>